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30" r:id="rId2"/>
    <p:sldId id="257" r:id="rId3"/>
    <p:sldId id="272" r:id="rId4"/>
    <p:sldId id="270" r:id="rId5"/>
    <p:sldId id="286" r:id="rId6"/>
    <p:sldId id="287" r:id="rId7"/>
    <p:sldId id="289" r:id="rId8"/>
    <p:sldId id="329" r:id="rId9"/>
    <p:sldId id="273" r:id="rId10"/>
    <p:sldId id="271" r:id="rId11"/>
    <p:sldId id="268" r:id="rId12"/>
    <p:sldId id="274" r:id="rId13"/>
    <p:sldId id="276" r:id="rId14"/>
    <p:sldId id="277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292" r:id="rId51"/>
    <p:sldId id="278" r:id="rId52"/>
    <p:sldId id="280" r:id="rId53"/>
    <p:sldId id="279" r:id="rId54"/>
    <p:sldId id="284" r:id="rId55"/>
    <p:sldId id="328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0FBE956-B78F-40BA-8BC7-5CADB3347BD8}">
          <p14:sldIdLst>
            <p14:sldId id="330"/>
            <p14:sldId id="257"/>
            <p14:sldId id="272"/>
            <p14:sldId id="270"/>
            <p14:sldId id="286"/>
            <p14:sldId id="287"/>
            <p14:sldId id="289"/>
            <p14:sldId id="329"/>
            <p14:sldId id="273"/>
            <p14:sldId id="271"/>
            <p14:sldId id="268"/>
            <p14:sldId id="274"/>
            <p14:sldId id="276"/>
            <p14:sldId id="277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292"/>
            <p14:sldId id="278"/>
            <p14:sldId id="280"/>
            <p14:sldId id="279"/>
            <p14:sldId id="284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726"/>
    <a:srgbClr val="3C3A3E"/>
    <a:srgbClr val="FFFFFF"/>
    <a:srgbClr val="960000"/>
    <a:srgbClr val="303030"/>
    <a:srgbClr val="3071A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26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86C32-E6C0-4D62-A71D-AE8EB9531B29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96A19-7A5D-40C1-8AAD-787853A4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70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>
                <a:effectLst/>
              </a:rPr>
              <a:t>Rate of closure of the restaurant industry</a:t>
            </a:r>
            <a:endParaRPr lang="ko-KR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6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>
                <a:effectLst/>
              </a:rPr>
              <a:t>Rate of closure of the restaurant industry</a:t>
            </a:r>
            <a:endParaRPr lang="ko-KR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>
                <a:effectLst/>
              </a:rPr>
              <a:t>Rate of closure of the restaurant industry</a:t>
            </a:r>
            <a:endParaRPr lang="ko-KR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32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>
                <a:effectLst/>
              </a:rPr>
              <a:t>Rate of closure of the restaurant industry</a:t>
            </a:r>
            <a:endParaRPr lang="ko-KR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10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일부 발췌</a:t>
            </a:r>
            <a:r>
              <a:rPr lang="en-US" altLang="ko-KR" dirty="0"/>
              <a:t>, </a:t>
            </a:r>
            <a:r>
              <a:rPr lang="ko-KR" altLang="en-US" dirty="0"/>
              <a:t>부등호는 빠</a:t>
            </a:r>
            <a:r>
              <a:rPr lang="ko-KR" altLang="en-US" baseline="0" dirty="0"/>
              <a:t>른 쪽이 더 큼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33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51180" y="2416882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Who will eat Pizza </a:t>
            </a:r>
          </a:p>
          <a:p>
            <a:r>
              <a:rPr lang="en-US" altLang="ko-KR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Do-Bong </a:t>
            </a:r>
            <a:r>
              <a:rPr lang="en-US" altLang="ko-KR" sz="2800" b="1" dirty="0" err="1">
                <a:ln>
                  <a:solidFill>
                    <a:schemeClr val="bg1">
                      <a:alpha val="20000"/>
                    </a:schemeClr>
                  </a:solidFill>
                </a:ln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Gu</a:t>
            </a:r>
            <a:endParaRPr lang="ko-KR" altLang="en-US" sz="2800" b="1" dirty="0">
              <a:ln>
                <a:solidFill>
                  <a:schemeClr val="bg1">
                    <a:alpha val="20000"/>
                  </a:schemeClr>
                </a:solidFill>
              </a:ln>
              <a:latin typeface="Microsoft YaHei Light" panose="020B0502040204020203" pitchFamily="34" charset="-122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67758" y="4365908"/>
            <a:ext cx="30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Latest Technique Project</a:t>
            </a:r>
          </a:p>
          <a:p>
            <a:pPr algn="r"/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67758" y="2167116"/>
            <a:ext cx="68961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600" dirty="0">
                <a:ln>
                  <a:solidFill>
                    <a:prstClr val="white">
                      <a:alpha val="20000"/>
                    </a:prst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endParaRPr lang="ko-KR" altLang="en-US" sz="9600" dirty="0">
              <a:ln>
                <a:solidFill>
                  <a:prstClr val="white">
                    <a:alpha val="20000"/>
                  </a:prst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44874" y="2714508"/>
            <a:ext cx="68961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600" dirty="0">
                <a:ln>
                  <a:solidFill>
                    <a:prstClr val="white">
                      <a:alpha val="20000"/>
                    </a:prst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”</a:t>
            </a:r>
            <a:endParaRPr lang="ko-KR" altLang="en-US" sz="9600" dirty="0">
              <a:ln>
                <a:solidFill>
                  <a:prstClr val="white">
                    <a:alpha val="20000"/>
                  </a:prst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24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" b="19953"/>
          <a:stretch/>
        </p:blipFill>
        <p:spPr bwMode="auto">
          <a:xfrm rot="755987">
            <a:off x="8773026" y="1599728"/>
            <a:ext cx="1082898" cy="8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Blueprint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67796" y="5980781"/>
            <a:ext cx="572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Collect data </a:t>
            </a:r>
            <a:r>
              <a:rPr lang="en-US" altLang="ko-KR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and </a:t>
            </a:r>
            <a:r>
              <a:rPr lang="en-US" altLang="ko-KR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preprocess.</a:t>
            </a:r>
            <a:endParaRPr lang="ko-KR" altLang="en-US" sz="20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8" name="Picture 4" descr="data icon fre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59" y="3435314"/>
            <a:ext cx="1898729" cy="1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e icon fre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71" y="2713569"/>
            <a:ext cx="1107960" cy="110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441" y="2583414"/>
            <a:ext cx="1346507" cy="13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der call icon fre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72" y="1881954"/>
            <a:ext cx="808701" cy="85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" name="구부러진 연결선 103"/>
          <p:cNvCxnSpPr>
            <a:stCxn id="1034" idx="2"/>
            <a:endCxn id="1028" idx="3"/>
          </p:cNvCxnSpPr>
          <p:nvPr/>
        </p:nvCxnSpPr>
        <p:spPr>
          <a:xfrm rot="5400000">
            <a:off x="3870113" y="3838097"/>
            <a:ext cx="454758" cy="63840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구부러진 연결선 105"/>
          <p:cNvCxnSpPr/>
          <p:nvPr/>
        </p:nvCxnSpPr>
        <p:spPr>
          <a:xfrm rot="16200000" flipH="1">
            <a:off x="1296494" y="3838097"/>
            <a:ext cx="454758" cy="63840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040" idx="2"/>
          </p:cNvCxnSpPr>
          <p:nvPr/>
        </p:nvCxnSpPr>
        <p:spPr>
          <a:xfrm flipH="1">
            <a:off x="2828922" y="2737815"/>
            <a:ext cx="1" cy="5430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오른쪽 화살표 33"/>
          <p:cNvSpPr/>
          <p:nvPr/>
        </p:nvSpPr>
        <p:spPr>
          <a:xfrm>
            <a:off x="5976922" y="3017495"/>
            <a:ext cx="1071760" cy="9124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Picture 6" descr="store icon fre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" t="-2420" r="7259" b="30736"/>
          <a:stretch/>
        </p:blipFill>
        <p:spPr bwMode="auto">
          <a:xfrm rot="21124540">
            <a:off x="8372158" y="1796530"/>
            <a:ext cx="780389" cy="6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6" descr="order call icon fre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7" b="15385"/>
          <a:stretch/>
        </p:blipFill>
        <p:spPr bwMode="auto">
          <a:xfrm rot="4918170">
            <a:off x="9732939" y="1886096"/>
            <a:ext cx="537762" cy="6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unnel icon free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18" y="2432029"/>
            <a:ext cx="2640449" cy="23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 rot="20504761">
            <a:off x="8469756" y="4846120"/>
            <a:ext cx="539078" cy="539078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 rot="1072003">
            <a:off x="9192297" y="5161011"/>
            <a:ext cx="302091" cy="30209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 rot="1072003">
            <a:off x="9850776" y="5140306"/>
            <a:ext cx="302091" cy="30209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 rot="1072003">
            <a:off x="9494530" y="4774511"/>
            <a:ext cx="302091" cy="30209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31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Blueprint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76922" y="5980781"/>
            <a:ext cx="6012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 </a:t>
            </a:r>
            <a:r>
              <a:rPr lang="en-US" altLang="ko-KR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and </a:t>
            </a:r>
            <a:r>
              <a:rPr lang="en-US" altLang="ko-KR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Visualization</a:t>
            </a:r>
            <a:endParaRPr lang="ko-KR" altLang="en-US" sz="20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5976922" y="3017495"/>
            <a:ext cx="1071760" cy="9124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029490" y="2593390"/>
            <a:ext cx="3022454" cy="2480572"/>
            <a:chOff x="1029490" y="2593390"/>
            <a:chExt cx="3022454" cy="2480572"/>
          </a:xfrm>
        </p:grpSpPr>
        <p:sp>
          <p:nvSpPr>
            <p:cNvPr id="7" name="타원 6"/>
            <p:cNvSpPr/>
            <p:nvPr/>
          </p:nvSpPr>
          <p:spPr>
            <a:xfrm>
              <a:off x="2951631" y="2593390"/>
              <a:ext cx="743484" cy="743484"/>
            </a:xfrm>
            <a:prstGeom prst="ellipse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>
              <a:stCxn id="7" idx="5"/>
            </p:cNvCxnSpPr>
            <p:nvPr/>
          </p:nvCxnSpPr>
          <p:spPr>
            <a:xfrm>
              <a:off x="3586234" y="3227993"/>
              <a:ext cx="465710" cy="442889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1119470" y="3288345"/>
              <a:ext cx="633046" cy="1785617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84567" y="4029739"/>
              <a:ext cx="633046" cy="1044223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89939" y="4480903"/>
              <a:ext cx="633046" cy="593059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029490" y="5073962"/>
              <a:ext cx="2989800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모서리가 둥근 직사각형 17"/>
          <p:cNvSpPr/>
          <p:nvPr/>
        </p:nvSpPr>
        <p:spPr>
          <a:xfrm>
            <a:off x="7756165" y="1986551"/>
            <a:ext cx="3516923" cy="2321594"/>
          </a:xfrm>
          <a:prstGeom prst="roundRect">
            <a:avLst/>
          </a:prstGeom>
          <a:ln w="1270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746878" y="4433239"/>
            <a:ext cx="1577592" cy="5221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8040774" y="5073962"/>
            <a:ext cx="29898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0" name="Picture 2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582" y="2367313"/>
            <a:ext cx="1492592" cy="14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784" y="2537522"/>
            <a:ext cx="1393372" cy="139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18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Using Program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126" name="Picture 6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34" y="2054520"/>
            <a:ext cx="1609597" cy="16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868680" y="1798320"/>
            <a:ext cx="10363200" cy="44958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356394" y="4624872"/>
            <a:ext cx="2865422" cy="1593289"/>
            <a:chOff x="3439027" y="2399591"/>
            <a:chExt cx="2865422" cy="1593289"/>
          </a:xfrm>
        </p:grpSpPr>
        <p:pic>
          <p:nvPicPr>
            <p:cNvPr id="5134" name="Picture 14" descr="hdfs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027" y="2399591"/>
              <a:ext cx="1922236" cy="144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765209" y="3352800"/>
              <a:ext cx="1539240" cy="640080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3600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50" panose="02030504000101010101" pitchFamily="18" charset="-127"/>
                  <a:ea typeface="-윤고딕350" panose="02030504000101010101" pitchFamily="18" charset="-127"/>
                </a:rPr>
                <a:t>HDFS</a:t>
              </a:r>
              <a:endParaRPr lang="ko-KR" altLang="en-US" sz="36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pic>
        <p:nvPicPr>
          <p:cNvPr id="5136" name="Picture 16" descr="spark hdf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759" y="3099653"/>
            <a:ext cx="2930295" cy="15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zeppelin notebook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5"/>
          <a:stretch/>
        </p:blipFill>
        <p:spPr bwMode="auto">
          <a:xfrm>
            <a:off x="7952260" y="3025140"/>
            <a:ext cx="2902691" cy="20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오른쪽 화살표 35"/>
          <p:cNvSpPr/>
          <p:nvPr/>
        </p:nvSpPr>
        <p:spPr>
          <a:xfrm rot="5400000">
            <a:off x="2076390" y="3885404"/>
            <a:ext cx="747815" cy="464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9633875">
            <a:off x="3546396" y="4682830"/>
            <a:ext cx="747815" cy="464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7575331" y="3743775"/>
            <a:ext cx="747815" cy="464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9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739410" y="1664292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Why </a:t>
            </a:r>
            <a:r>
              <a:rPr lang="en-US" altLang="ko-KR" sz="3200" dirty="0">
                <a:solidFill>
                  <a:srgbClr val="3071A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Zeppelin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??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Using Program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140" name="Picture 20" descr="zeppelin notebook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5"/>
          <a:stretch/>
        </p:blipFill>
        <p:spPr bwMode="auto">
          <a:xfrm>
            <a:off x="762001" y="2154768"/>
            <a:ext cx="4732765" cy="33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5732693" y="2379513"/>
            <a:ext cx="6012805" cy="3983289"/>
            <a:chOff x="5739410" y="2683257"/>
            <a:chExt cx="6012805" cy="3983289"/>
          </a:xfrm>
        </p:grpSpPr>
        <p:sp>
          <p:nvSpPr>
            <p:cNvPr id="15" name="TextBox 14"/>
            <p:cNvSpPr txBox="1"/>
            <p:nvPr/>
          </p:nvSpPr>
          <p:spPr>
            <a:xfrm>
              <a:off x="5739410" y="3004005"/>
              <a:ext cx="6012805" cy="3662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UI like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Can be using </a:t>
              </a:r>
              <a:r>
                <a:rPr lang="en-US" altLang="ko-KR" sz="3200" b="1" dirty="0">
                  <a:solidFill>
                    <a:srgbClr val="F37726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various </a:t>
              </a:r>
              <a:r>
                <a:rPr lang="en-US" altLang="ko-KR" sz="3200" b="1" dirty="0">
                  <a:solidFill>
                    <a:srgbClr val="FFFFFF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interpreter</a:t>
              </a:r>
              <a:r>
                <a:rPr lang="en-US" altLang="ko-KR" sz="32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in same time.</a:t>
              </a:r>
            </a:p>
            <a:p>
              <a:r>
                <a:rPr lang="en-US" altLang="ko-KR" sz="32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(Angular.js, </a:t>
              </a:r>
              <a:r>
                <a:rPr lang="en-US" altLang="ko-KR" sz="3200" dirty="0" err="1">
                  <a:latin typeface="-윤고딕350" panose="02030504000101010101" pitchFamily="18" charset="-127"/>
                  <a:ea typeface="-윤고딕350" panose="02030504000101010101" pitchFamily="18" charset="-127"/>
                </a:rPr>
                <a:t>pyspark</a:t>
              </a:r>
              <a:r>
                <a:rPr lang="en-US" altLang="ko-KR" sz="32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en-US" altLang="ko-KR" sz="3200" dirty="0" err="1">
                  <a:latin typeface="-윤고딕350" panose="02030504000101010101" pitchFamily="18" charset="-127"/>
                  <a:ea typeface="-윤고딕350" panose="02030504000101010101" pitchFamily="18" charset="-127"/>
                </a:rPr>
                <a:t>sql</a:t>
              </a:r>
              <a:r>
                <a:rPr lang="en-US" altLang="ko-KR" sz="32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32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Support </a:t>
              </a:r>
              <a:r>
                <a:rPr lang="en-US" altLang="ko-KR" sz="3200" dirty="0">
                  <a:solidFill>
                    <a:srgbClr val="F37726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Dynamic Form</a:t>
              </a:r>
              <a:endParaRPr lang="en-US" altLang="ko-KR" sz="32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8194" name="Picture 2" descr="jupyte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085" y="2683257"/>
              <a:ext cx="1176303" cy="1364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6773123" y="2190013"/>
            <a:ext cx="1578397" cy="59054"/>
            <a:chOff x="6757883" y="2570981"/>
            <a:chExt cx="1578397" cy="59054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6757883" y="2570981"/>
              <a:ext cx="157839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757883" y="2630035"/>
              <a:ext cx="157839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2281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09900" y="3105239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Implementation</a:t>
            </a:r>
            <a:endParaRPr lang="ko-KR" altLang="en-US" sz="48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44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Acquisition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36566" y="2154768"/>
            <a:ext cx="99863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Number of ordering phone call in </a:t>
            </a:r>
            <a:r>
              <a:rPr lang="en-US" altLang="ko-KR" sz="20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Seoul_Pizza</a:t>
            </a: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Chicken, Chinese food(2013~2019)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Population by age, gender in Seoul (2019, the first quarter)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Store Information (2018.12)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44" y="4264255"/>
            <a:ext cx="2943225" cy="619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092" y="3883257"/>
            <a:ext cx="2390775" cy="1000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942" y="4159481"/>
            <a:ext cx="34766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Preprocess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Population_age_gender_data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35696" y="4670893"/>
            <a:ext cx="3855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Extract data by </a:t>
            </a:r>
            <a:r>
              <a:rPr lang="en-US" altLang="ko-KR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Gu</a:t>
            </a:r>
            <a:r>
              <a:rPr lang="en-US" altLang="ko-KR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not Dong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346" t="18022" r="54518"/>
          <a:stretch/>
        </p:blipFill>
        <p:spPr>
          <a:xfrm>
            <a:off x="709228" y="2060621"/>
            <a:ext cx="4988538" cy="2087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17121" r="4359"/>
          <a:stretch/>
        </p:blipFill>
        <p:spPr>
          <a:xfrm>
            <a:off x="6771704" y="2229789"/>
            <a:ext cx="4709041" cy="17495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735696" y="5254758"/>
            <a:ext cx="3855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Combine age range by 10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5911531" y="2795954"/>
            <a:ext cx="652258" cy="633046"/>
          </a:xfrm>
          <a:prstGeom prst="rightArrow">
            <a:avLst/>
          </a:prstGeom>
          <a:solidFill>
            <a:srgbClr val="F37726"/>
          </a:solidFill>
          <a:ln>
            <a:solidFill>
              <a:srgbClr val="F37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Preprocess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Store information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" r="35467" b="2741"/>
          <a:stretch/>
        </p:blipFill>
        <p:spPr>
          <a:xfrm>
            <a:off x="534695" y="1608327"/>
            <a:ext cx="9195629" cy="298419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135935" y="5485075"/>
            <a:ext cx="3053850" cy="369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Delete unnecessary rows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11" y="3048370"/>
            <a:ext cx="3225966" cy="2870348"/>
          </a:xfrm>
          <a:prstGeom prst="rect">
            <a:avLst/>
          </a:prstGeom>
        </p:spPr>
      </p:pic>
      <p:sp>
        <p:nvSpPr>
          <p:cNvPr id="7" name="위로 구부러진 화살표 6"/>
          <p:cNvSpPr/>
          <p:nvPr/>
        </p:nvSpPr>
        <p:spPr>
          <a:xfrm rot="2203903">
            <a:off x="5552269" y="4529476"/>
            <a:ext cx="2221523" cy="867508"/>
          </a:xfrm>
          <a:prstGeom prst="curvedUpArrow">
            <a:avLst/>
          </a:prstGeom>
          <a:solidFill>
            <a:srgbClr val="F3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2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Storage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HDFS clustering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02" y="3034974"/>
            <a:ext cx="4907303" cy="25530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74216" y="4934037"/>
            <a:ext cx="404637" cy="6539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df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31" y="1622813"/>
            <a:ext cx="2770929" cy="10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12038" y="5588027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604MB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11" y="809626"/>
            <a:ext cx="2674265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Goal of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0814" y="2135264"/>
            <a:ext cx="22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Market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0814" y="4319340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Current consumption pattern analysis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77785" y="3198167"/>
            <a:ext cx="4982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Successful Marketing strategy </a:t>
            </a:r>
          </a:p>
        </p:txBody>
      </p:sp>
      <p:sp>
        <p:nvSpPr>
          <p:cNvPr id="9" name="왼쪽 대괄호 8"/>
          <p:cNvSpPr/>
          <p:nvPr/>
        </p:nvSpPr>
        <p:spPr>
          <a:xfrm>
            <a:off x="5714942" y="2366096"/>
            <a:ext cx="244958" cy="2184076"/>
          </a:xfrm>
          <a:prstGeom prst="leftBracket">
            <a:avLst/>
          </a:prstGeom>
          <a:ln w="76200">
            <a:solidFill>
              <a:srgbClr val="F3772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flipV="1">
            <a:off x="6380813" y="2596929"/>
            <a:ext cx="220801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3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16308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INDEX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목차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030943" y="3136611"/>
            <a:ext cx="8305416" cy="584775"/>
            <a:chOff x="638175" y="3136611"/>
            <a:chExt cx="8305416" cy="584775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36611"/>
              <a:ext cx="1250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Project Synopsis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966" y="3136611"/>
              <a:ext cx="1250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System Design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8684" y="3255383"/>
              <a:ext cx="1577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Implementation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8378" y="3255383"/>
              <a:ext cx="1309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Optimization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12168" y="3255383"/>
              <a:ext cx="1531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Demonstration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14263" y="4195668"/>
            <a:ext cx="1367630" cy="471420"/>
            <a:chOff x="1832770" y="4318504"/>
            <a:chExt cx="1647295" cy="567821"/>
          </a:xfrm>
        </p:grpSpPr>
        <p:sp>
          <p:nvSpPr>
            <p:cNvPr id="14" name="양쪽 대괄호 1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082694" y="4318504"/>
              <a:ext cx="1069425" cy="432896"/>
              <a:chOff x="2082694" y="4266623"/>
              <a:chExt cx="1069425" cy="432896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290596" y="4266623"/>
                <a:ext cx="861523" cy="296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Motivation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82694" y="4402948"/>
                <a:ext cx="222506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3692394" y="4200525"/>
            <a:ext cx="1367630" cy="466567"/>
            <a:chOff x="1832770" y="4324350"/>
            <a:chExt cx="1647295" cy="561975"/>
          </a:xfrm>
        </p:grpSpPr>
        <p:sp>
          <p:nvSpPr>
            <p:cNvPr id="21" name="양쪽 대괄호 2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061537" y="4366661"/>
              <a:ext cx="1189759" cy="496924"/>
              <a:chOff x="2061537" y="4314780"/>
              <a:chExt cx="1189759" cy="496924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267168" y="4314780"/>
                <a:ext cx="778498" cy="296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Blueprint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61537" y="4515132"/>
                <a:ext cx="1189759" cy="296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Using program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</p:grpSp>
      <p:sp>
        <p:nvSpPr>
          <p:cNvPr id="26" name="양쪽 대괄호 25"/>
          <p:cNvSpPr/>
          <p:nvPr/>
        </p:nvSpPr>
        <p:spPr>
          <a:xfrm>
            <a:off x="5412185" y="4200525"/>
            <a:ext cx="1367630" cy="75344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27" name="그룹 26"/>
          <p:cNvGrpSpPr/>
          <p:nvPr/>
        </p:nvGrpSpPr>
        <p:grpSpPr>
          <a:xfrm>
            <a:off x="5645371" y="4235653"/>
            <a:ext cx="1091966" cy="412559"/>
            <a:chOff x="2113640" y="4314780"/>
            <a:chExt cx="1315261" cy="496923"/>
          </a:xfrm>
        </p:grpSpPr>
        <p:sp>
          <p:nvSpPr>
            <p:cNvPr id="28" name="직사각형 27"/>
            <p:cNvSpPr/>
            <p:nvPr/>
          </p:nvSpPr>
          <p:spPr>
            <a:xfrm>
              <a:off x="2113640" y="4314780"/>
              <a:ext cx="1245751" cy="296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acquisition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13640" y="4515132"/>
              <a:ext cx="1315261" cy="296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</a:t>
              </a:r>
              <a:r>
                <a:rPr lang="en-US" altLang="ko-KR" sz="10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Preprocess</a:t>
              </a:r>
              <a:endPara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131976" y="4200525"/>
            <a:ext cx="1367630" cy="466567"/>
            <a:chOff x="1832770" y="4324350"/>
            <a:chExt cx="1647295" cy="561975"/>
          </a:xfrm>
        </p:grpSpPr>
        <p:sp>
          <p:nvSpPr>
            <p:cNvPr id="31" name="양쪽 대괄호 3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193288" y="4366661"/>
              <a:ext cx="919447" cy="496923"/>
              <a:chOff x="2193288" y="4314780"/>
              <a:chExt cx="919447" cy="49692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2245421" y="4314780"/>
                <a:ext cx="815183" cy="296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Bar chart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193288" y="4515132"/>
                <a:ext cx="919447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Block Map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8851767" y="4200525"/>
            <a:ext cx="1367630" cy="466567"/>
            <a:chOff x="1832770" y="4324350"/>
            <a:chExt cx="1647295" cy="561975"/>
          </a:xfrm>
        </p:grpSpPr>
        <p:sp>
          <p:nvSpPr>
            <p:cNvPr id="36" name="양쪽 대괄호 3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401116" y="4442795"/>
              <a:ext cx="595073" cy="296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Video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240278" y="4396832"/>
            <a:ext cx="8322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Project Role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45371" y="4566917"/>
            <a:ext cx="9172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Data Storage</a:t>
            </a:r>
          </a:p>
          <a:p>
            <a:pPr lvl="0"/>
            <a:r>
              <a:rPr lang="en-US" altLang="ko-KR" sz="10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Data Analysis</a:t>
            </a:r>
          </a:p>
          <a:p>
            <a:pPr lvl="0"/>
            <a:endParaRPr lang="ko-KR" altLang="en-US" sz="1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Goal of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0814" y="2135264"/>
            <a:ext cx="22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Market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77785" y="3198167"/>
            <a:ext cx="4982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Successful Marketing strategy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58415" y="3966083"/>
            <a:ext cx="5332215" cy="2167628"/>
          </a:xfrm>
          <a:prstGeom prst="rect">
            <a:avLst/>
          </a:prstGeom>
          <a:solidFill>
            <a:srgbClr val="F3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Define Characteristics of population by region 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7008359" y="2737220"/>
            <a:ext cx="841829" cy="1088572"/>
          </a:xfrm>
          <a:prstGeom prst="downArrow">
            <a:avLst/>
          </a:prstGeom>
          <a:solidFill>
            <a:srgbClr val="F37726"/>
          </a:solidFill>
          <a:ln>
            <a:solidFill>
              <a:srgbClr val="F37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951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11713" y="1608327"/>
            <a:ext cx="8568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Gender Ratio 	=&gt;  There is not a big difference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8" y="2154768"/>
            <a:ext cx="9245600" cy="41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6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28924" y="1608327"/>
            <a:ext cx="6536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Age Ratio   =&gt; There is a slight difference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2154768"/>
            <a:ext cx="9173028" cy="41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29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40" y="1968447"/>
            <a:ext cx="7701719" cy="43600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10s Male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43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4" y="1974997"/>
            <a:ext cx="7704406" cy="4344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295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4" y="1974997"/>
            <a:ext cx="7709027" cy="4344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469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"/>
          <a:stretch/>
        </p:blipFill>
        <p:spPr>
          <a:xfrm>
            <a:off x="2242454" y="1974998"/>
            <a:ext cx="7704406" cy="437526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21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4998"/>
            <a:ext cx="7704406" cy="43748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368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6" y="1974998"/>
            <a:ext cx="7704406" cy="43748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705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4998"/>
            <a:ext cx="7695976" cy="43748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85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13501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Synopsis</a:t>
            </a:r>
            <a:endParaRPr lang="ko-KR" altLang="en-US" sz="48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352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6" y="1974998"/>
            <a:ext cx="7695976" cy="43083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57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4999"/>
            <a:ext cx="7695976" cy="43638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41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4999"/>
            <a:ext cx="7695976" cy="43158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665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6" y="1975000"/>
            <a:ext cx="7695976" cy="43531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539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5000"/>
            <a:ext cx="7695976" cy="43638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60s Female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625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79545" y="1749961"/>
            <a:ext cx="7100021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  =&gt; “There is a difference “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30189" y="2691010"/>
            <a:ext cx="10931622" cy="3014465"/>
            <a:chOff x="1044075" y="1961362"/>
            <a:chExt cx="10009910" cy="222211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75" y="1981589"/>
              <a:ext cx="1584090" cy="103272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484" y="1961362"/>
              <a:ext cx="1612836" cy="107719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2270" y="2000024"/>
              <a:ext cx="1621715" cy="104464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40" y="3144385"/>
              <a:ext cx="1577325" cy="102097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535" y="3144385"/>
              <a:ext cx="1615795" cy="102392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77" y="3085198"/>
              <a:ext cx="1603959" cy="108015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066" y="3106283"/>
              <a:ext cx="1606919" cy="107127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229" y="3132917"/>
              <a:ext cx="1589163" cy="10446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763" y="3132917"/>
              <a:ext cx="1595080" cy="10505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680" y="1981589"/>
              <a:ext cx="1589163" cy="105944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83915"/>
              <a:ext cx="1601000" cy="105352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845" y="1988355"/>
              <a:ext cx="1603959" cy="1044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117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71" y="1883229"/>
            <a:ext cx="6408665" cy="421277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20011647">
            <a:off x="2824597" y="3481003"/>
            <a:ext cx="6892665" cy="8275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111829" y="1343887"/>
            <a:ext cx="2093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Linear relationship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553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735771" y="1883229"/>
            <a:ext cx="6408665" cy="4212771"/>
            <a:chOff x="2735771" y="1883229"/>
            <a:chExt cx="6408665" cy="421277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771" y="1883229"/>
              <a:ext cx="6408665" cy="4212771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 rot="21070121">
              <a:off x="4265823" y="4142369"/>
              <a:ext cx="1197273" cy="560614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0573944">
              <a:off x="5681372" y="3709307"/>
              <a:ext cx="1197273" cy="56061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9460779">
              <a:off x="7424044" y="2843079"/>
              <a:ext cx="1323056" cy="605444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997636" y="1514476"/>
            <a:ext cx="2182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Group five regions 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41516" y="960768"/>
            <a:ext cx="1846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Total 25 regions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77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538" t="17432" r="1616" b="66614"/>
          <a:stretch/>
        </p:blipFill>
        <p:spPr>
          <a:xfrm>
            <a:off x="304801" y="1877231"/>
            <a:ext cx="11436772" cy="138988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592707" y="3185160"/>
            <a:ext cx="4525133" cy="2931160"/>
            <a:chOff x="2735771" y="1883229"/>
            <a:chExt cx="6408665" cy="421277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771" y="1883229"/>
              <a:ext cx="6408665" cy="4212771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 rot="20573944">
              <a:off x="5681372" y="3709307"/>
              <a:ext cx="1197273" cy="56061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304800" y="2005542"/>
            <a:ext cx="2143760" cy="5666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4800" y="2616453"/>
            <a:ext cx="2143760" cy="5666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12877" y="1999042"/>
            <a:ext cx="2143760" cy="5666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쪽 화살표 6"/>
          <p:cNvSpPr/>
          <p:nvPr/>
        </p:nvSpPr>
        <p:spPr>
          <a:xfrm>
            <a:off x="5902239" y="4774692"/>
            <a:ext cx="386080" cy="4064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79302" y="6139759"/>
            <a:ext cx="2418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Population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24371" y="5208029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Do-Bong </a:t>
            </a:r>
            <a:r>
              <a:rPr lang="en-US" altLang="ko-KR" dirty="0" err="1">
                <a:solidFill>
                  <a:srgbClr val="FF0000"/>
                </a:solidFill>
              </a:rPr>
              <a:t>Gu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80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54169" y="2154768"/>
            <a:ext cx="4525133" cy="2931160"/>
            <a:chOff x="3592707" y="3185160"/>
            <a:chExt cx="4525133" cy="2931160"/>
          </a:xfrm>
        </p:grpSpPr>
        <p:grpSp>
          <p:nvGrpSpPr>
            <p:cNvPr id="11" name="그룹 10"/>
            <p:cNvGrpSpPr/>
            <p:nvPr/>
          </p:nvGrpSpPr>
          <p:grpSpPr>
            <a:xfrm>
              <a:off x="3592707" y="3185160"/>
              <a:ext cx="4525133" cy="2931160"/>
              <a:chOff x="2735771" y="1883229"/>
              <a:chExt cx="6408665" cy="421277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5771" y="1883229"/>
                <a:ext cx="6408665" cy="4212771"/>
              </a:xfrm>
              <a:prstGeom prst="rect">
                <a:avLst/>
              </a:prstGeom>
            </p:spPr>
          </p:pic>
          <p:sp>
            <p:nvSpPr>
              <p:cNvPr id="14" name="타원 13"/>
              <p:cNvSpPr/>
              <p:nvPr/>
            </p:nvSpPr>
            <p:spPr>
              <a:xfrm rot="20573944">
                <a:off x="5681372" y="3709307"/>
                <a:ext cx="1197273" cy="560614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위쪽 화살표 6"/>
            <p:cNvSpPr/>
            <p:nvPr/>
          </p:nvSpPr>
          <p:spPr>
            <a:xfrm>
              <a:off x="5902239" y="4774692"/>
              <a:ext cx="386080" cy="406400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847724" y="5263037"/>
            <a:ext cx="2418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Population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45" y="1761389"/>
            <a:ext cx="3286404" cy="21696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47618" y="5328876"/>
            <a:ext cx="5506309" cy="5792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Gang-Nam, Jong-</a:t>
            </a:r>
            <a:r>
              <a:rPr lang="en-US" altLang="ko-KR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ro</a:t>
            </a:r>
            <a:r>
              <a: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b="1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Do-Bong</a:t>
            </a:r>
            <a:r>
              <a: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Yong-san, </a:t>
            </a:r>
            <a:r>
              <a:rPr lang="en-US" altLang="ko-KR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Joong</a:t>
            </a:r>
            <a:endParaRPr lang="ko-KR" altLang="en-US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아래쪽 화살표 14"/>
          <p:cNvSpPr/>
          <p:nvPr/>
        </p:nvSpPr>
        <p:spPr>
          <a:xfrm rot="18770785">
            <a:off x="4202180" y="3254808"/>
            <a:ext cx="193040" cy="2528839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0800000">
            <a:off x="7092123" y="4348786"/>
            <a:ext cx="665316" cy="737142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9005443" y="2695043"/>
            <a:ext cx="665316" cy="505764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22135" y="2386312"/>
            <a:ext cx="1882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Average = ? 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304772" y="4139159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Do-Bong </a:t>
            </a:r>
            <a:r>
              <a:rPr lang="en-US" altLang="ko-KR" dirty="0" err="1">
                <a:solidFill>
                  <a:srgbClr val="FF0000"/>
                </a:solidFill>
              </a:rPr>
              <a:t>Gu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57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Motivation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54064" y="2663772"/>
            <a:ext cx="688387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How to </a:t>
            </a:r>
            <a:r>
              <a:rPr lang="en-US" altLang="ko-KR" sz="36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attract </a:t>
            </a:r>
            <a:r>
              <a:rPr lang="en-US" altLang="ko-KR" sz="3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customer?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Who is </a:t>
            </a:r>
            <a:r>
              <a:rPr lang="en-US" altLang="ko-KR" sz="3600" b="1" dirty="0">
                <a:solidFill>
                  <a:schemeClr val="accent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potential</a:t>
            </a:r>
            <a:r>
              <a:rPr lang="en-US" altLang="ko-KR" sz="3600" dirty="0"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3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customer?</a:t>
            </a:r>
          </a:p>
        </p:txBody>
      </p:sp>
      <p:pic>
        <p:nvPicPr>
          <p:cNvPr id="1030" name="Picture 6" descr="pizza icon black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371" y="427118"/>
            <a:ext cx="2642061" cy="2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odle icon black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5" y="2551837"/>
            <a:ext cx="2171989" cy="21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icken leg icon black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260" y="3868501"/>
            <a:ext cx="2904172" cy="290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64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12" y="1514476"/>
            <a:ext cx="6064705" cy="4811539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7078711">
            <a:off x="3946848" y="1878570"/>
            <a:ext cx="208358" cy="14104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3517747" y="3319184"/>
            <a:ext cx="208358" cy="14104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06640" y="3498969"/>
            <a:ext cx="15983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Do-Bong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Gu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66016" t="17432" r="1616" b="66614"/>
          <a:stretch/>
        </p:blipFill>
        <p:spPr>
          <a:xfrm>
            <a:off x="6198733" y="639925"/>
            <a:ext cx="5012895" cy="138988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807753" y="2091983"/>
            <a:ext cx="15983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Average</a:t>
            </a:r>
            <a:endParaRPr lang="ko-KR" altLang="en-US" dirty="0"/>
          </a:p>
        </p:txBody>
      </p:sp>
      <p:pic>
        <p:nvPicPr>
          <p:cNvPr id="12296" name="Picture 8" descr="sad emot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68" y="4905955"/>
            <a:ext cx="1235529" cy="12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604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8400" y="3999585"/>
            <a:ext cx="15983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Do-Bong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Gu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05832" y="2571497"/>
            <a:ext cx="15983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Average</a:t>
            </a:r>
            <a:endParaRPr lang="ko-KR" altLang="en-US" dirty="0"/>
          </a:p>
        </p:txBody>
      </p:sp>
      <p:pic>
        <p:nvPicPr>
          <p:cNvPr id="12296" name="Picture 8" descr="sad emot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68" y="4905955"/>
            <a:ext cx="1235529" cy="12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58" y="1579009"/>
            <a:ext cx="5867400" cy="456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761495"/>
            <a:ext cx="4723765" cy="621548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 rot="17078711">
            <a:off x="4533600" y="2519081"/>
            <a:ext cx="208358" cy="197541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4208479" y="3400625"/>
            <a:ext cx="208358" cy="239825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609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2139970"/>
            <a:ext cx="5560287" cy="353106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775712" y="2583191"/>
            <a:ext cx="811528" cy="784407"/>
          </a:xfrm>
          <a:prstGeom prst="ellipse">
            <a:avLst/>
          </a:prstGeom>
          <a:noFill/>
          <a:ln w="76200" cap="flat" cmpd="sng" algn="ctr">
            <a:solidFill>
              <a:srgbClr val="3C3A3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 rot="7142507">
            <a:off x="5835928" y="2230693"/>
            <a:ext cx="538970" cy="3632610"/>
          </a:xfrm>
          <a:prstGeom prst="downArrow">
            <a:avLst/>
          </a:prstGeom>
          <a:solidFill>
            <a:srgbClr val="3C3A3E">
              <a:alpha val="7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488515" y="990898"/>
            <a:ext cx="2994172" cy="975829"/>
            <a:chOff x="7576290" y="917414"/>
            <a:chExt cx="2994172" cy="975829"/>
          </a:xfrm>
        </p:grpSpPr>
        <p:grpSp>
          <p:nvGrpSpPr>
            <p:cNvPr id="14" name="그룹 13"/>
            <p:cNvGrpSpPr/>
            <p:nvPr/>
          </p:nvGrpSpPr>
          <p:grpSpPr>
            <a:xfrm>
              <a:off x="7576290" y="917414"/>
              <a:ext cx="2788777" cy="975829"/>
              <a:chOff x="8003010" y="3657366"/>
              <a:chExt cx="2788777" cy="97582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8003010" y="3657366"/>
                <a:ext cx="2788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Number of Chicken Order </a:t>
                </a: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003010" y="4263863"/>
                <a:ext cx="26541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Number of Chicken Store</a:t>
                </a: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8003010" y="4145280"/>
                <a:ext cx="2600857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아래쪽 화살표 17"/>
            <p:cNvSpPr/>
            <p:nvPr/>
          </p:nvSpPr>
          <p:spPr>
            <a:xfrm>
              <a:off x="10319889" y="1013628"/>
              <a:ext cx="250573" cy="783400"/>
            </a:xfrm>
            <a:prstGeom prst="down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394824" y="1360230"/>
            <a:ext cx="1510310" cy="597234"/>
            <a:chOff x="7643615" y="2583191"/>
            <a:chExt cx="1510310" cy="597234"/>
          </a:xfrm>
        </p:grpSpPr>
        <p:sp>
          <p:nvSpPr>
            <p:cNvPr id="17" name="직사각형 16"/>
            <p:cNvSpPr/>
            <p:nvPr/>
          </p:nvSpPr>
          <p:spPr>
            <a:xfrm>
              <a:off x="7643615" y="2811093"/>
              <a:ext cx="1310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Red Ocean</a:t>
              </a:r>
            </a:p>
          </p:txBody>
        </p:sp>
        <p:sp>
          <p:nvSpPr>
            <p:cNvPr id="19" name="아래쪽 화살표 18"/>
            <p:cNvSpPr/>
            <p:nvPr/>
          </p:nvSpPr>
          <p:spPr>
            <a:xfrm rot="10800000">
              <a:off x="8903352" y="2583191"/>
              <a:ext cx="250573" cy="506147"/>
            </a:xfrm>
            <a:prstGeom prst="down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882503" y="4841154"/>
            <a:ext cx="40037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Do-Bong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Gu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is </a:t>
            </a:r>
            <a:r>
              <a:rPr lang="en-US" altLang="ko-KR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Red Ocean</a:t>
            </a:r>
            <a:r>
              <a:rPr lang="en-US" altLang="ko-KR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of chicken</a:t>
            </a:r>
          </a:p>
          <a:p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479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Goal of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0814" y="2135264"/>
            <a:ext cx="22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Market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0814" y="4319340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Current consumption pattern analysis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77785" y="3198167"/>
            <a:ext cx="4982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Successful Marketing strategy </a:t>
            </a:r>
          </a:p>
        </p:txBody>
      </p:sp>
      <p:sp>
        <p:nvSpPr>
          <p:cNvPr id="9" name="왼쪽 대괄호 8"/>
          <p:cNvSpPr/>
          <p:nvPr/>
        </p:nvSpPr>
        <p:spPr>
          <a:xfrm>
            <a:off x="5714942" y="2366096"/>
            <a:ext cx="244958" cy="2184076"/>
          </a:xfrm>
          <a:prstGeom prst="leftBracket">
            <a:avLst/>
          </a:prstGeom>
          <a:ln w="76200">
            <a:solidFill>
              <a:srgbClr val="F3772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60220" y="4767943"/>
            <a:ext cx="530723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30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66" y="2055831"/>
            <a:ext cx="11330668" cy="35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12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024"/>
          <a:stretch/>
        </p:blipFill>
        <p:spPr>
          <a:xfrm>
            <a:off x="430666" y="2060475"/>
            <a:ext cx="11330668" cy="307032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448560" y="3065456"/>
            <a:ext cx="1838960" cy="85873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87243" r="52297" b="647"/>
          <a:stretch/>
        </p:blipFill>
        <p:spPr>
          <a:xfrm>
            <a:off x="237069" y="5441499"/>
            <a:ext cx="11110870" cy="88896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28924" y="5740400"/>
            <a:ext cx="1255396" cy="59006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98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024"/>
          <a:stretch/>
        </p:blipFill>
        <p:spPr>
          <a:xfrm>
            <a:off x="430666" y="2060475"/>
            <a:ext cx="11330668" cy="307032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4521200" y="2939281"/>
            <a:ext cx="3484880" cy="11712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87243" r="52297" b="647"/>
          <a:stretch/>
        </p:blipFill>
        <p:spPr>
          <a:xfrm>
            <a:off x="237069" y="5441499"/>
            <a:ext cx="11110870" cy="88896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180204" y="5740400"/>
            <a:ext cx="2728596" cy="59006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2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024"/>
          <a:stretch/>
        </p:blipFill>
        <p:spPr>
          <a:xfrm>
            <a:off x="430666" y="2060475"/>
            <a:ext cx="11330668" cy="307032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8854633" y="3171463"/>
            <a:ext cx="1782501" cy="82180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87243" r="52297" b="647"/>
          <a:stretch/>
        </p:blipFill>
        <p:spPr>
          <a:xfrm>
            <a:off x="237069" y="5441499"/>
            <a:ext cx="11110870" cy="88896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530543" y="5740400"/>
            <a:ext cx="2314936" cy="59006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7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9" y="1990043"/>
            <a:ext cx="11732650" cy="357763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8461094" y="3429000"/>
            <a:ext cx="3356658" cy="94623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8218025" y="2430684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0049" y="2860876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69498" y="2422968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11040" y="5666727"/>
            <a:ext cx="713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=&gt; It is effective to open event for 20s female on weekend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912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38296" r="2500" b="6593"/>
          <a:stretch/>
        </p:blipFill>
        <p:spPr>
          <a:xfrm>
            <a:off x="237068" y="1782862"/>
            <a:ext cx="11283832" cy="35876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684378" y="3358048"/>
            <a:ext cx="3356658" cy="94623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7982093" y="2291784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51941" y="2737216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98240" y="2299308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37922" y="5545077"/>
            <a:ext cx="854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=&gt; It is effective to open event for 40s male on Friday and Saturday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1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Motivation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95279" y="1814068"/>
            <a:ext cx="34014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We need …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3901" y="3321252"/>
            <a:ext cx="3703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Market </a:t>
            </a:r>
            <a:r>
              <a:rPr lang="en-US" altLang="ko-KR" sz="3600" b="1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Analysis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088602" y="338183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Current Consumption Pattern </a:t>
            </a:r>
            <a:r>
              <a:rPr lang="en-US" altLang="ko-KR" sz="2800" b="1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Analysis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63671" y="3259696"/>
            <a:ext cx="586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823530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09900" y="3013501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  <a:endParaRPr lang="ko-KR" altLang="en-US" sz="48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078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Bar Chart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557" r="82" b="36222"/>
          <a:stretch/>
        </p:blipFill>
        <p:spPr>
          <a:xfrm>
            <a:off x="778926" y="2154768"/>
            <a:ext cx="10634148" cy="3246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60151" r="53167" b="35186"/>
          <a:stretch/>
        </p:blipFill>
        <p:spPr>
          <a:xfrm>
            <a:off x="778925" y="4998720"/>
            <a:ext cx="10634149" cy="5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58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4" r="54833"/>
          <a:stretch/>
        </p:blipFill>
        <p:spPr>
          <a:xfrm>
            <a:off x="1228570" y="2881465"/>
            <a:ext cx="4540932" cy="29813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Bar Chart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86438" y="1608327"/>
            <a:ext cx="2658562" cy="1273138"/>
            <a:chOff x="2153814" y="1608327"/>
            <a:chExt cx="2658562" cy="1273138"/>
          </a:xfrm>
        </p:grpSpPr>
        <p:pic>
          <p:nvPicPr>
            <p:cNvPr id="10244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814" y="1608327"/>
              <a:ext cx="1788795" cy="93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81995" y="2358245"/>
              <a:ext cx="153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3C3A3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SQL</a:t>
              </a:r>
              <a:endParaRPr lang="ko-KR" altLang="en-US" sz="4800" b="1" dirty="0">
                <a:solidFill>
                  <a:srgbClr val="3C3A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720518" y="1608963"/>
            <a:ext cx="3120846" cy="1273138"/>
            <a:chOff x="7569768" y="1608327"/>
            <a:chExt cx="3120846" cy="1273138"/>
          </a:xfrm>
        </p:grpSpPr>
        <p:pic>
          <p:nvPicPr>
            <p:cNvPr id="9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768" y="1608327"/>
              <a:ext cx="1788795" cy="93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727225" y="2358245"/>
              <a:ext cx="19633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C3A3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DataFrame</a:t>
              </a:r>
              <a:endParaRPr lang="ko-KR" altLang="en-US" sz="4800" b="1" dirty="0">
                <a:solidFill>
                  <a:srgbClr val="3C3A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1" r="51833"/>
          <a:stretch/>
        </p:blipFill>
        <p:spPr>
          <a:xfrm>
            <a:off x="6701809" y="2997049"/>
            <a:ext cx="4770454" cy="289010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87619" y="6051053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Time: 0.150185108185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775619" y="6045453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Time: 0.113816022873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17421" y="3289780"/>
            <a:ext cx="115715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&lt;</a:t>
            </a:r>
            <a:endParaRPr lang="ko-KR" altLang="en-US" sz="115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21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Block Map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593" r="72167" b="57407"/>
          <a:stretch/>
        </p:blipFill>
        <p:spPr>
          <a:xfrm>
            <a:off x="2483405" y="2104244"/>
            <a:ext cx="7225189" cy="40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7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9" b="-1"/>
          <a:stretch/>
        </p:blipFill>
        <p:spPr>
          <a:xfrm>
            <a:off x="6580144" y="2997050"/>
            <a:ext cx="4892118" cy="28658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Block Map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86438" y="1608327"/>
            <a:ext cx="2658562" cy="1273138"/>
            <a:chOff x="2153814" y="1608327"/>
            <a:chExt cx="2658562" cy="1273138"/>
          </a:xfrm>
        </p:grpSpPr>
        <p:pic>
          <p:nvPicPr>
            <p:cNvPr id="10244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814" y="1608327"/>
              <a:ext cx="1788795" cy="93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81995" y="2358245"/>
              <a:ext cx="153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3C3A3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SQL</a:t>
              </a:r>
              <a:endParaRPr lang="ko-KR" altLang="en-US" sz="4800" b="1" dirty="0">
                <a:solidFill>
                  <a:srgbClr val="3C3A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720518" y="1608963"/>
            <a:ext cx="3120846" cy="1273138"/>
            <a:chOff x="7569768" y="1608327"/>
            <a:chExt cx="3120846" cy="1273138"/>
          </a:xfrm>
        </p:grpSpPr>
        <p:pic>
          <p:nvPicPr>
            <p:cNvPr id="9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768" y="1608327"/>
              <a:ext cx="1788795" cy="93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727225" y="2358245"/>
              <a:ext cx="19633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C3A3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DataFrame</a:t>
              </a:r>
              <a:endParaRPr lang="ko-KR" altLang="en-US" sz="4800" b="1" dirty="0">
                <a:solidFill>
                  <a:srgbClr val="3C3A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187619" y="6051053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Time: 0.134809017181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775619" y="6045453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Time: 0.404083013535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8" b="9255"/>
          <a:stretch/>
        </p:blipFill>
        <p:spPr>
          <a:xfrm>
            <a:off x="1464091" y="2881465"/>
            <a:ext cx="4301056" cy="27604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7"/>
          <a:stretch/>
        </p:blipFill>
        <p:spPr>
          <a:xfrm>
            <a:off x="1407858" y="5622023"/>
            <a:ext cx="2096199" cy="28085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706309" y="3491975"/>
            <a:ext cx="77938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&gt;</a:t>
            </a:r>
            <a:endParaRPr lang="ko-KR" altLang="en-US" sz="9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13501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Thank You</a:t>
            </a:r>
            <a:endParaRPr lang="ko-KR" altLang="en-US" sz="48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39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6" y="1730461"/>
            <a:ext cx="11837242" cy="49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Motivation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9333" y="1730461"/>
            <a:ext cx="11853333" cy="495820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53901" y="1730461"/>
            <a:ext cx="3029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Market</a:t>
            </a:r>
            <a:r>
              <a:rPr lang="en-US" altLang="ko-KR" sz="2800" b="1" dirty="0">
                <a:solidFill>
                  <a:srgbClr val="FFFFF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53900" y="2901513"/>
            <a:ext cx="9696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We</a:t>
            </a:r>
            <a:r>
              <a:rPr lang="en-US" altLang="ko-KR" sz="2400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focused</a:t>
            </a:r>
            <a:r>
              <a:rPr lang="en-US" altLang="ko-KR" sz="2400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4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Seoul</a:t>
            </a:r>
            <a:r>
              <a:rPr lang="en-US" altLang="ko-KR" sz="2400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-&gt;look for the </a:t>
            </a:r>
            <a:r>
              <a:rPr lang="en-US" altLang="ko-KR" sz="24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characteristics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of </a:t>
            </a:r>
            <a:r>
              <a:rPr lang="en-US" altLang="ko-KR" sz="24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Seoul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area.</a:t>
            </a:r>
            <a:endParaRPr lang="en-US" altLang="ko-KR" sz="2400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Ex) like… What are the </a:t>
            </a:r>
            <a:r>
              <a:rPr lang="en-US" altLang="ko-KR" sz="24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characteristics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of </a:t>
            </a:r>
            <a:r>
              <a:rPr lang="en-US" altLang="ko-KR" sz="2400" b="1" dirty="0" err="1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Gwang-jin</a:t>
            </a:r>
            <a:r>
              <a:rPr lang="en-US" altLang="ko-KR" sz="2400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400" b="1" dirty="0" err="1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Gu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39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6" y="1737205"/>
            <a:ext cx="11837242" cy="49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335" y="169332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Motivation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9334" y="1737205"/>
            <a:ext cx="11853333" cy="495820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53901" y="1730461"/>
            <a:ext cx="726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Current Consumption Pattern </a:t>
            </a:r>
            <a:r>
              <a:rPr lang="en-US" altLang="ko-KR" sz="2800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1094" y="3456487"/>
            <a:ext cx="9696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Who is </a:t>
            </a:r>
            <a:r>
              <a:rPr lang="en-US" altLang="ko-KR" sz="24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main customer 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of our pizza store?</a:t>
            </a:r>
          </a:p>
          <a:p>
            <a:endParaRPr lang="en-US" altLang="ko-KR" sz="24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When they </a:t>
            </a:r>
            <a:r>
              <a:rPr lang="en-US" altLang="ko-KR" sz="2400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usually visit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3901" y="3456487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Ex) </a:t>
            </a:r>
          </a:p>
        </p:txBody>
      </p:sp>
    </p:spTree>
    <p:extLst>
      <p:ext uri="{BB962C8B-B14F-4D97-AF65-F5344CB8AC3E}">
        <p14:creationId xmlns:p14="http://schemas.microsoft.com/office/powerpoint/2010/main" val="248792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Project Role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-76200" y="2893289"/>
            <a:ext cx="12389421" cy="3555789"/>
            <a:chOff x="0" y="2311400"/>
            <a:chExt cx="12389421" cy="3555789"/>
          </a:xfrm>
        </p:grpSpPr>
        <p:grpSp>
          <p:nvGrpSpPr>
            <p:cNvPr id="50" name="그룹 49"/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/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5" name="직선 연결선 74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3" name="직선 연결선 72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902969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1" name="직선 연결선 70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0" y="2413337"/>
              <a:ext cx="4421279" cy="3453851"/>
              <a:chOff x="0" y="2413337"/>
              <a:chExt cx="4421279" cy="3453851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75708" y="4851525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642604" y="2413337"/>
              <a:ext cx="4345620" cy="3453852"/>
              <a:chOff x="0" y="2413337"/>
              <a:chExt cx="4345620" cy="3453852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00049" y="485152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5302194" y="2413337"/>
              <a:ext cx="4419813" cy="3453851"/>
              <a:chOff x="0" y="2413337"/>
              <a:chExt cx="4419813" cy="3453851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74242" y="4851525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961784" y="2413337"/>
              <a:ext cx="4427637" cy="3453850"/>
              <a:chOff x="0" y="2413337"/>
              <a:chExt cx="4427637" cy="345385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82066" y="4851524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32380" y="2723714"/>
              <a:ext cx="266192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Project Leader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Acquisition</a:t>
              </a:r>
              <a:b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Preprocess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Spark Processing</a:t>
              </a:r>
              <a:b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Visualizaton</a:t>
              </a:r>
              <a:b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(Bar chart)</a:t>
              </a:r>
            </a:p>
            <a:p>
              <a:pPr algn="ctr"/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44358" y="2718774"/>
              <a:ext cx="273449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Team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Acquisition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Preprocess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Spark Processing</a:t>
              </a:r>
            </a:p>
            <a:p>
              <a:pPr algn="ctr"/>
              <a:r>
                <a:rPr lang="en-US" altLang="ko-KR" sz="20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Visualizaton</a:t>
              </a:r>
              <a:b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(Bar chart)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Optimization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16661" y="2728804"/>
              <a:ext cx="23983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Scrum master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V</a:t>
              </a:r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isualization</a:t>
              </a:r>
              <a:b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(B</a:t>
              </a:r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lock map</a:t>
              </a: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)</a:t>
              </a:r>
              <a:br>
                <a:rPr lang="en-US" altLang="ko-KR" sz="200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Make PPT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393916" y="2161299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박해연</a:t>
            </a:r>
            <a:endParaRPr lang="ko-KR" altLang="en-US" sz="3600" dirty="0"/>
          </a:p>
        </p:txBody>
      </p:sp>
      <p:sp>
        <p:nvSpPr>
          <p:cNvPr id="80" name="직사각형 79"/>
          <p:cNvSpPr/>
          <p:nvPr/>
        </p:nvSpPr>
        <p:spPr>
          <a:xfrm>
            <a:off x="4037608" y="2161299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err="1">
                <a:latin typeface="-윤고딕350" panose="02030504000101010101" pitchFamily="18" charset="-127"/>
                <a:ea typeface="-윤고딕350" panose="02030504000101010101" pitchFamily="18" charset="-127"/>
              </a:rPr>
              <a:t>신기성</a:t>
            </a:r>
            <a:endParaRPr lang="ko-KR" altLang="en-US" sz="3600" dirty="0"/>
          </a:p>
        </p:txBody>
      </p:sp>
      <p:sp>
        <p:nvSpPr>
          <p:cNvPr id="81" name="직사각형 80"/>
          <p:cNvSpPr/>
          <p:nvPr/>
        </p:nvSpPr>
        <p:spPr>
          <a:xfrm>
            <a:off x="9340890" y="2155260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err="1">
                <a:latin typeface="-윤고딕350" panose="02030504000101010101" pitchFamily="18" charset="-127"/>
                <a:ea typeface="-윤고딕350" panose="02030504000101010101" pitchFamily="18" charset="-127"/>
              </a:rPr>
              <a:t>유유진</a:t>
            </a:r>
            <a:endParaRPr lang="ko-KR" altLang="en-US" sz="3600" dirty="0"/>
          </a:p>
        </p:txBody>
      </p:sp>
      <p:sp>
        <p:nvSpPr>
          <p:cNvPr id="82" name="직사각형 81"/>
          <p:cNvSpPr/>
          <p:nvPr/>
        </p:nvSpPr>
        <p:spPr>
          <a:xfrm>
            <a:off x="6663070" y="2145022"/>
            <a:ext cx="1471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손장민</a:t>
            </a:r>
            <a:endParaRPr lang="ko-KR" altLang="en-US" sz="3600" dirty="0"/>
          </a:p>
        </p:txBody>
      </p:sp>
      <p:sp>
        <p:nvSpPr>
          <p:cNvPr id="83" name="TextBox 82"/>
          <p:cNvSpPr txBox="1"/>
          <p:nvPr/>
        </p:nvSpPr>
        <p:spPr>
          <a:xfrm>
            <a:off x="6031556" y="3310693"/>
            <a:ext cx="27344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Team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Spark Processing</a:t>
            </a:r>
            <a:b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</a:b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V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isualization</a:t>
            </a:r>
            <a:b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</a:b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(C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hart on map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  <a:p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44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13501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  <a:endParaRPr lang="ko-KR" altLang="en-US" sz="48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73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735</Words>
  <Application>Microsoft Office PowerPoint</Application>
  <PresentationFormat>와이드스크린</PresentationFormat>
  <Paragraphs>269</Paragraphs>
  <Slides>55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9" baseType="lpstr">
      <vt:lpstr>KoPub돋움체 Bold</vt:lpstr>
      <vt:lpstr>KoPub돋움체 Light</vt:lpstr>
      <vt:lpstr>Microsoft YaHei Light</vt:lpstr>
      <vt:lpstr>나눔스퀘어</vt:lpstr>
      <vt:lpstr>맑은 고딕</vt:lpstr>
      <vt:lpstr>배달의민족 주아</vt:lpstr>
      <vt:lpstr>-윤고딕310</vt:lpstr>
      <vt:lpstr>-윤고딕320</vt:lpstr>
      <vt:lpstr>-윤고딕330</vt:lpstr>
      <vt:lpstr>-윤고딕340</vt:lpstr>
      <vt:lpstr>-윤고딕350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Eugene</cp:lastModifiedBy>
  <cp:revision>58</cp:revision>
  <dcterms:created xsi:type="dcterms:W3CDTF">2016-03-30T05:53:39Z</dcterms:created>
  <dcterms:modified xsi:type="dcterms:W3CDTF">2019-06-20T13:27:06Z</dcterms:modified>
</cp:coreProperties>
</file>